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25" r:id="rId2"/>
    <p:sldMasterId id="2147484064" r:id="rId3"/>
    <p:sldMasterId id="2147484077" r:id="rId4"/>
    <p:sldMasterId id="2147484090" r:id="rId5"/>
    <p:sldMasterId id="2147484103" r:id="rId6"/>
    <p:sldMasterId id="2147484116" r:id="rId7"/>
    <p:sldMasterId id="2147484129" r:id="rId8"/>
    <p:sldMasterId id="2147484143" r:id="rId9"/>
    <p:sldMasterId id="2147484156" r:id="rId10"/>
  </p:sldMasterIdLst>
  <p:sldIdLst>
    <p:sldId id="395" r:id="rId11"/>
    <p:sldId id="396" r:id="rId12"/>
    <p:sldId id="432" r:id="rId13"/>
    <p:sldId id="397" r:id="rId14"/>
    <p:sldId id="398" r:id="rId15"/>
    <p:sldId id="399" r:id="rId16"/>
    <p:sldId id="408" r:id="rId17"/>
    <p:sldId id="417" r:id="rId18"/>
    <p:sldId id="498" r:id="rId19"/>
    <p:sldId id="518" r:id="rId20"/>
    <p:sldId id="517" r:id="rId21"/>
    <p:sldId id="519" r:id="rId22"/>
    <p:sldId id="520" r:id="rId23"/>
    <p:sldId id="491" r:id="rId24"/>
    <p:sldId id="474" r:id="rId25"/>
    <p:sldId id="504" r:id="rId26"/>
    <p:sldId id="512" r:id="rId27"/>
    <p:sldId id="521" r:id="rId28"/>
    <p:sldId id="525" r:id="rId29"/>
    <p:sldId id="522" r:id="rId30"/>
    <p:sldId id="523" r:id="rId31"/>
    <p:sldId id="524" r:id="rId32"/>
    <p:sldId id="503" r:id="rId33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14" y="82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87920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01438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45935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10321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87989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0931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6611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02010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6301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84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1982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42415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922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57276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4731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86723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0106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711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5289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03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892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44768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66761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849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72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4311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4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403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5996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1345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650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823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187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61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7162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2997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030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053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2163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302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278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481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174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071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5463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2190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68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374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52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1489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70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041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036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9967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1471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2043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9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102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7429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948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7425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190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5809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7312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7137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180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199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6722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4488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0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1492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2830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4675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20831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7951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9595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03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8111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0098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9931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8864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348254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01833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1663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EDFC1-C40A-4B3A-B4E6-5F916FBDDA4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73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21CF7-D55E-4013-A569-08A66EA17ED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49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A5297-D5D7-4A7D-8CD7-78BCFE1023F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C21D7B-B624-44B3-B29B-EF89974204E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5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92C94-A242-4B91-A565-D612D57D386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567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97223E-9829-44E4-A887-218670C95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678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9B5A0-73DC-401A-831D-773CBFF2905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26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F6040-5591-4EF4-A4A0-46724299AFC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201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C3E2C-3EC4-4EB9-B2F2-11075C75AC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3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5BBE1-AE37-4783-BED6-5E0FF7ABE5C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88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B9B38-2EE5-4F47-AE9C-80CC8BD2B84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00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84574F-64F8-4982-9900-D93BA4A935C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3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62EEB6-EFC9-4FC3-9DF5-5CDA38548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5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5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0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8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42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31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288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40167-1305-4217-981F-1686A6D2EDC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2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8333" b="8306"/>
          <a:stretch/>
        </p:blipFill>
        <p:spPr>
          <a:xfrm>
            <a:off x="130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897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7" t="9361" r="3687" b="4083"/>
          <a:stretch/>
        </p:blipFill>
        <p:spPr>
          <a:xfrm>
            <a:off x="-4228" y="0"/>
            <a:ext cx="914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80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1" t="33113" r="8042" b="24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594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При </a:t>
            </a:r>
            <a:r>
              <a:rPr lang="ru-ru" sz="4000" b="1" dirty="0" smtClean="0">
                <a:latin typeface="Times New Roman" pitchFamily="1" charset="-52"/>
              </a:rPr>
              <a:t>утечке тока на землю или прикосновении работника к </a:t>
            </a:r>
            <a:r>
              <a:rPr lang="ru-ru" sz="4000" b="1" dirty="0" smtClean="0">
                <a:latin typeface="Times New Roman" pitchFamily="1" charset="-52"/>
              </a:rPr>
              <a:t>частям </a:t>
            </a:r>
            <a:r>
              <a:rPr lang="ru-ru" sz="4000" b="1" dirty="0" smtClean="0">
                <a:latin typeface="Times New Roman" pitchFamily="1" charset="-52"/>
              </a:rPr>
              <a:t>ЭУ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5</a:t>
            </a:r>
            <a:r>
              <a:rPr lang="ru-ru" sz="4000" b="1" dirty="0" smtClean="0">
                <a:latin typeface="Times New Roman" pitchFamily="1" charset="-52"/>
              </a:rPr>
              <a:t>) баланс токов в линии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1</a:t>
            </a:r>
            <a:r>
              <a:rPr lang="ru-ru" sz="4000" b="1" dirty="0" smtClean="0">
                <a:latin typeface="Times New Roman" pitchFamily="1" charset="-52"/>
              </a:rPr>
              <a:t>) и магнитных потоков в сердечнике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2</a:t>
            </a:r>
            <a:r>
              <a:rPr lang="ru-ru" sz="4000" b="1" dirty="0" smtClean="0">
                <a:latin typeface="Times New Roman" pitchFamily="1" charset="-52"/>
              </a:rPr>
              <a:t>) нарушается. </a:t>
            </a:r>
            <a:r>
              <a:rPr lang="ru-ru" sz="4000" b="1" dirty="0" smtClean="0">
                <a:latin typeface="Times New Roman" pitchFamily="1" charset="-52"/>
              </a:rPr>
              <a:t>Во </a:t>
            </a:r>
            <a:r>
              <a:rPr lang="ru-ru" sz="4000" b="1" dirty="0" smtClean="0">
                <a:latin typeface="Times New Roman" pitchFamily="1" charset="-52"/>
              </a:rPr>
              <a:t>вторичной обмотке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6</a:t>
            </a:r>
            <a:r>
              <a:rPr lang="ru-ru" sz="4000" b="1" dirty="0" smtClean="0">
                <a:latin typeface="Times New Roman" pitchFamily="1" charset="-52"/>
              </a:rPr>
              <a:t>) появляется дифференциальный ток и срабатывает реле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7</a:t>
            </a:r>
            <a:r>
              <a:rPr lang="ru-ru" sz="4000" b="1" dirty="0" smtClean="0">
                <a:latin typeface="Times New Roman" pitchFamily="1" charset="-52"/>
              </a:rPr>
              <a:t>), которое действует на механизм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8</a:t>
            </a:r>
            <a:r>
              <a:rPr lang="ru-ru" sz="4000" b="1" dirty="0" smtClean="0">
                <a:latin typeface="Times New Roman" pitchFamily="1" charset="-52"/>
              </a:rPr>
              <a:t>)</a:t>
            </a:r>
            <a:r>
              <a:rPr lang="ru-ru" sz="4000" b="1" dirty="0">
                <a:solidFill>
                  <a:srgbClr val="FFFF00"/>
                </a:solidFill>
                <a:latin typeface="Times New Roman" pitchFamily="1" charset="-52"/>
              </a:rPr>
              <a:t> </a:t>
            </a:r>
            <a:r>
              <a:rPr lang="ru-ru" sz="4000" b="1" dirty="0" smtClean="0">
                <a:latin typeface="Times New Roman" pitchFamily="1" charset="-52"/>
              </a:rPr>
              <a:t>и </a:t>
            </a:r>
            <a:r>
              <a:rPr lang="ru-ru" sz="4000" b="1" dirty="0" smtClean="0">
                <a:latin typeface="Times New Roman" pitchFamily="1" charset="-52"/>
              </a:rPr>
              <a:t>через привод на автоматический выключатель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1</a:t>
            </a:r>
            <a:r>
              <a:rPr lang="ru-ru" sz="4000" b="1" dirty="0" smtClean="0">
                <a:latin typeface="Times New Roman" pitchFamily="1" charset="-52"/>
              </a:rPr>
              <a:t>). </a:t>
            </a:r>
            <a:r>
              <a:rPr lang="ru-ru" sz="4000" b="1" dirty="0" smtClean="0">
                <a:latin typeface="Times New Roman" pitchFamily="1" charset="-52"/>
              </a:rPr>
              <a:t>Источник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" charset="-52"/>
              </a:rPr>
              <a:t>3ф Тр</a:t>
            </a:r>
            <a:r>
              <a:rPr lang="ru-ru" sz="4000" b="1" dirty="0" smtClean="0">
                <a:latin typeface="Times New Roman" pitchFamily="1" charset="-52"/>
              </a:rPr>
              <a:t>) отключается.</a:t>
            </a:r>
            <a:endParaRPr lang="el-gr" sz="4000" b="1" dirty="0">
              <a:latin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670298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Выводы. </a:t>
            </a:r>
            <a:endParaRPr lang="ru-ru" sz="3600" kern="1" dirty="0" smtClean="0">
              <a:solidFill>
                <a:srgbClr val="FF0000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1</a:t>
            </a:r>
            <a:r>
              <a:rPr lang="ru-ru" sz="36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. </a:t>
            </a:r>
            <a:r>
              <a:rPr lang="ru-RU" sz="36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При КЗ на </a:t>
            </a:r>
            <a:r>
              <a:rPr lang="ru-RU" sz="36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корпус (</a:t>
            </a:r>
            <a:r>
              <a:rPr lang="ru-RU" sz="36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5</a:t>
            </a:r>
            <a:r>
              <a:rPr lang="ru-RU" sz="36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) УЗО отключит </a:t>
            </a:r>
            <a:r>
              <a:rPr lang="ru-ru" sz="36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Э</a:t>
            </a:r>
            <a:r>
              <a:rPr lang="ru-RU" sz="36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У </a:t>
            </a:r>
            <a:r>
              <a:rPr lang="ru-RU" sz="36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от источника питания.</a:t>
            </a:r>
            <a:endParaRPr lang="ru-RU" sz="36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2.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УЗО обеспечит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защиту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ЭУ от пожара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в нормальных и аварийных режимах.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3.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УЗО обеспечит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надежную защиту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работника при </a:t>
            </a: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заземлении открытых токопроводящих частей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оборудования.</a:t>
            </a:r>
            <a:endParaRPr lang="ru-RU" sz="3600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Защитное зануление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Зануление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соединение открытых токопроводящих частей с: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1.Глухозаземленной нейтралью трансформатора в трехфазных сетях.</a:t>
            </a:r>
          </a:p>
          <a:p>
            <a:pPr marL="0" lvl="1" indent="0" algn="l" rtl="0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2.Глухозаземленным выводом источника однофазного тока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 rtl="0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Заземленной точкой источника в сетях постоянного тока.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0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" y="1152820"/>
            <a:ext cx="9130169" cy="5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0722"/>
            <a:ext cx="9144000" cy="56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Принцип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действия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-превращение КЗ на </a:t>
            </a:r>
            <a:r>
              <a:rPr lang="ru-RU" altLang="ru-RU" sz="3600" b="1" dirty="0">
                <a:latin typeface="Times New Roman" panose="02020603050405020304" pitchFamily="18" charset="0"/>
              </a:rPr>
              <a:t>корпус в однофазное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КЗ между </a:t>
            </a:r>
            <a:r>
              <a:rPr lang="ru-RU" altLang="ru-RU" sz="3600" b="1" dirty="0">
                <a:latin typeface="Times New Roman" panose="02020603050405020304" pitchFamily="18" charset="0"/>
              </a:rPr>
              <a:t>фазным и нулевым защитным проводниками сети.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- </a:t>
            </a:r>
            <a:r>
              <a:rPr lang="ru-RU" altLang="ru-RU" sz="3600" b="1" dirty="0">
                <a:latin typeface="Times New Roman" panose="02020603050405020304" pitchFamily="18" charset="0"/>
              </a:rPr>
              <a:t>вызвать ток 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обеспечивающий </a:t>
            </a:r>
            <a:r>
              <a:rPr lang="ru-RU" altLang="ru-RU" sz="3600" b="1" dirty="0">
                <a:latin typeface="Times New Roman" panose="02020603050405020304" pitchFamily="18" charset="0"/>
              </a:rPr>
              <a:t>срабатывание защиты и автоматически отключить поврежденную ЭУ от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сети</a:t>
            </a:r>
            <a:r>
              <a:rPr lang="ru-RU" altLang="ru-RU" sz="3600" b="1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Зануление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ЭУ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выполняет</a:t>
            </a:r>
            <a:r>
              <a:rPr lang="ru-RU" altLang="ru-RU" sz="3600" b="1" dirty="0">
                <a:latin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3600" b="1" dirty="0">
                <a:latin typeface="Times New Roman" panose="02020603050405020304" pitchFamily="18" charset="0"/>
              </a:rPr>
              <a:t>. Быстрое автоматическое отключение поврежденной ЭУ от питающей сети.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</a:rPr>
              <a:t>2</a:t>
            </a:r>
            <a:r>
              <a:rPr lang="ru-RU" altLang="ru-RU" sz="3600" b="1" dirty="0">
                <a:latin typeface="Times New Roman" panose="02020603050405020304" pitchFamily="18" charset="0"/>
              </a:rPr>
              <a:t>. Снижение напряжения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до безопасного на частях </a:t>
            </a:r>
            <a:r>
              <a:rPr lang="ru-RU" altLang="ru-RU" sz="3600" b="1" dirty="0">
                <a:latin typeface="Times New Roman" panose="02020603050405020304" pitchFamily="18" charset="0"/>
              </a:rPr>
              <a:t>ЭУ, оказавшихся под напряжением, относительно земли.</a:t>
            </a:r>
          </a:p>
        </p:txBody>
      </p:sp>
    </p:spTree>
    <p:extLst>
      <p:ext uri="{BB962C8B-B14F-4D97-AF65-F5344CB8AC3E}">
        <p14:creationId xmlns:p14="http://schemas.microsoft.com/office/powerpoint/2010/main" val="272056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366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84" t="12528" r="548" b="6195"/>
          <a:stretch/>
        </p:blipFill>
        <p:spPr>
          <a:xfrm>
            <a:off x="2766" y="0"/>
            <a:ext cx="9141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146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Защитное заземление.</a:t>
            </a: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1</a:t>
            </a:r>
            <a:r>
              <a:rPr kumimoji="0" lang="ru-ru" sz="4400" b="1" i="0" u="none" strike="noStrike" kern="1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 </a:t>
            </a:r>
            <a:r>
              <a:rPr kumimoji="0" lang="ru-RU" sz="4400" b="1" i="0" u="none" strike="noStrike" kern="1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При КЗ на корпус быстро отключит источник питания от </a:t>
            </a:r>
            <a:r>
              <a:rPr kumimoji="0" lang="ru-ru" sz="4400" b="1" i="0" u="none" strike="noStrike" kern="1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Э</a:t>
            </a:r>
            <a:r>
              <a:rPr kumimoji="0" lang="ru-RU" sz="4400" b="1" i="0" u="none" strike="noStrike" kern="1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У с системами TN-S, TN-C-S и ТТ.</a:t>
            </a: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2. Обеспечит защиту от поражения током и пожара в нормальных и аварийных режимах.</a:t>
            </a: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Зануление.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1. Вызывает ток для срабатывания защиты и автоматического отключения поврежденной ЭУ от сети.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Вызывает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снижение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напряжения до безопасного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значения на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частях ЭУ, оказавшихся под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опасным напряжением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относительно земли.</a:t>
            </a: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6471614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схемы защитного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отключения электроустановок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 электроустановок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зануление электроустановок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Правила устройства электроустановок (ПУЭ). 7-е изд. М: НОРМАТИКА, 2020. – 464с. </a:t>
            </a: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электробезопасности. Ч. ІІ: заземление электроустановок систем электроснабжения: учебное пособие / Е.Е. Привалов. – М. – Берлин-Медиа, 2016. – 156с.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Защитное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 электроустановок.</a:t>
            </a: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20" t="21387" r="926" b="16868"/>
          <a:stretch/>
        </p:blipFill>
        <p:spPr>
          <a:xfrm>
            <a:off x="1" y="0"/>
            <a:ext cx="906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409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SimSun</vt:lpstr>
      <vt:lpstr>Arial</vt:lpstr>
      <vt:lpstr>Arial Black</vt:lpstr>
      <vt:lpstr>Times New Roman</vt:lpstr>
      <vt:lpstr>Оформление по умолчанию</vt:lpstr>
      <vt:lpstr>19_Presentation</vt:lpstr>
      <vt:lpstr>21_Presentation</vt:lpstr>
      <vt:lpstr>24_Presentation</vt:lpstr>
      <vt:lpstr>16_Presentation</vt:lpstr>
      <vt:lpstr>17_Presentation</vt:lpstr>
      <vt:lpstr>23_Presentation</vt:lpstr>
      <vt:lpstr>1_Оформление по умолчанию</vt:lpstr>
      <vt:lpstr>22_Presentation</vt:lpstr>
      <vt:lpstr>26_Presentation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135</cp:revision>
  <dcterms:created xsi:type="dcterms:W3CDTF">2003-11-18T14:40:54Z</dcterms:created>
  <dcterms:modified xsi:type="dcterms:W3CDTF">2020-08-06T09:40:18Z</dcterms:modified>
</cp:coreProperties>
</file>